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92" autoAdjust="0"/>
  </p:normalViewPr>
  <p:slideViewPr>
    <p:cSldViewPr snapToGrid="0">
      <p:cViewPr varScale="1">
        <p:scale>
          <a:sx n="76" d="100"/>
          <a:sy n="76" d="100"/>
        </p:scale>
        <p:origin x="9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802FD-987F-4C16-AE7B-CE5FDEBF9E1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3D2F0-C679-456E-836E-0A5DAE24F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62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</a:t>
            </a:r>
            <a:r>
              <a:rPr lang="en-US" altLang="zh-CN" dirty="0" smtClean="0"/>
              <a:t>am seed: 32</a:t>
            </a:r>
          </a:p>
          <a:p>
            <a:r>
              <a:rPr lang="en-US" dirty="0" smtClean="0"/>
              <a:t>SGD seed:</a:t>
            </a:r>
            <a:r>
              <a:rPr lang="en-US" baseline="0" dirty="0" smtClean="0"/>
              <a:t> 30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3D2F0-C679-456E-836E-0A5DAE24FE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57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Adam</a:t>
            </a:r>
            <a:r>
              <a:rPr lang="en-US" baseline="0" dirty="0" smtClean="0"/>
              <a:t> seed 29</a:t>
            </a:r>
          </a:p>
          <a:p>
            <a:r>
              <a:rPr lang="en-US" dirty="0" smtClean="0"/>
              <a:t>SGD </a:t>
            </a:r>
            <a:r>
              <a:rPr lang="en-US" altLang="zh-CN" dirty="0" smtClean="0"/>
              <a:t>seed 30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3D2F0-C679-456E-836E-0A5DAE24FE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39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3d</a:t>
            </a:r>
            <a:r>
              <a:rPr lang="en-US" baseline="0" dirty="0" smtClean="0"/>
              <a:t> seed 39</a:t>
            </a:r>
          </a:p>
          <a:p>
            <a:r>
              <a:rPr lang="en-US" baseline="0" dirty="0" smtClean="0"/>
              <a:t>4d seed 30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3D2F0-C679-456E-836E-0A5DAE24FE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57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3D2F0-C679-456E-836E-0A5DAE24FE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64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3D2F0-C679-456E-836E-0A5DAE24FE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33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2d seed 29 using New MSEE</a:t>
            </a:r>
          </a:p>
          <a:p>
            <a:r>
              <a:rPr lang="en-US" dirty="0" smtClean="0"/>
              <a:t>3d seed 41</a:t>
            </a:r>
            <a:r>
              <a:rPr lang="en-US" baseline="0" dirty="0" smtClean="0"/>
              <a:t> using New MSEE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3D2F0-C679-456E-836E-0A5DAE24FE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86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1d seed 31 2d seed 26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3D2F0-C679-456E-836E-0A5DAE24FE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92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3d seed 28 </a:t>
            </a:r>
          </a:p>
          <a:p>
            <a:r>
              <a:rPr lang="en-US" dirty="0" smtClean="0"/>
              <a:t>4d</a:t>
            </a:r>
            <a:r>
              <a:rPr lang="en-US" baseline="0" dirty="0" smtClean="0"/>
              <a:t> seed 29 (28 IPMNN diverges)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3D2F0-C679-456E-836E-0A5DAE24FE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70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Seed</a:t>
            </a:r>
            <a:r>
              <a:rPr lang="en-US" baseline="0" dirty="0" smtClean="0"/>
              <a:t> 28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3D2F0-C679-456E-836E-0A5DAE24FE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2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9AC9-4E8A-4AF2-AC55-0DE21137A13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9E32-2744-4FC5-AB7E-8C7A436DC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7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9AC9-4E8A-4AF2-AC55-0DE21137A13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9E32-2744-4FC5-AB7E-8C7A436DC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73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9AC9-4E8A-4AF2-AC55-0DE21137A13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9E32-2744-4FC5-AB7E-8C7A436DC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9AC9-4E8A-4AF2-AC55-0DE21137A13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9E32-2744-4FC5-AB7E-8C7A436DC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8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9AC9-4E8A-4AF2-AC55-0DE21137A13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9E32-2744-4FC5-AB7E-8C7A436DC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61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9AC9-4E8A-4AF2-AC55-0DE21137A13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9E32-2744-4FC5-AB7E-8C7A436DC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3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9AC9-4E8A-4AF2-AC55-0DE21137A13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9E32-2744-4FC5-AB7E-8C7A436DC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45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9AC9-4E8A-4AF2-AC55-0DE21137A13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9E32-2744-4FC5-AB7E-8C7A436DC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98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9AC9-4E8A-4AF2-AC55-0DE21137A13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9E32-2744-4FC5-AB7E-8C7A436DC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02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9AC9-4E8A-4AF2-AC55-0DE21137A13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9E32-2744-4FC5-AB7E-8C7A436DC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60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9AC9-4E8A-4AF2-AC55-0DE21137A13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9E32-2744-4FC5-AB7E-8C7A436DC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29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B9AC9-4E8A-4AF2-AC55-0DE21137A136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09E32-2744-4FC5-AB7E-8C7A436DC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93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95834" y="1965720"/>
            <a:ext cx="3693933" cy="3634446"/>
          </a:xfrm>
          <a:prstGeom prst="rect">
            <a:avLst/>
          </a:prstGeom>
          <a:noFill/>
          <a:ln w="38100">
            <a:solidFill>
              <a:srgbClr val="72B9FF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C6DBE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000" i="1" dirty="0" smtClean="0">
              <a:solidFill>
                <a:schemeClr val="tx1"/>
              </a:solidFill>
              <a:latin typeface="Cambria Math" panose="02040503050406030204" pitchFamily="18" charset="0"/>
              <a:ea typeface="微软雅黑" panose="020B0503020204020204" charset="-122"/>
              <a:cs typeface="Cambria Math" panose="020405030504060302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60733" y="2300318"/>
            <a:ext cx="671331" cy="2974694"/>
            <a:chOff x="1145894" y="2021353"/>
            <a:chExt cx="671331" cy="2974694"/>
          </a:xfrm>
        </p:grpSpPr>
        <p:sp>
          <p:nvSpPr>
            <p:cNvPr id="70" name="圆角矩形 69"/>
            <p:cNvSpPr/>
            <p:nvPr/>
          </p:nvSpPr>
          <p:spPr>
            <a:xfrm>
              <a:off x="1145894" y="2021353"/>
              <a:ext cx="671331" cy="2974694"/>
            </a:xfrm>
            <a:prstGeom prst="roundRect">
              <a:avLst/>
            </a:prstGeom>
            <a:noFill/>
            <a:ln w="19050">
              <a:solidFill>
                <a:srgbClr val="72B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1255852" y="2141316"/>
              <a:ext cx="451413" cy="451413"/>
              <a:chOff x="2743200" y="1319514"/>
              <a:chExt cx="451413" cy="451413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2743200" y="1319514"/>
                <a:ext cx="451413" cy="451413"/>
              </a:xfrm>
              <a:prstGeom prst="ellipse">
                <a:avLst/>
              </a:prstGeom>
              <a:solidFill>
                <a:srgbClr val="FFC5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1" name="文本框 5"/>
                  <p:cNvSpPr txBox="1"/>
                  <p:nvPr/>
                </p:nvSpPr>
                <p:spPr>
                  <a:xfrm>
                    <a:off x="2786452" y="1319514"/>
                    <a:ext cx="36490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81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6452" y="1319514"/>
                    <a:ext cx="364908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1864" r="-10169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组合 71"/>
            <p:cNvGrpSpPr/>
            <p:nvPr/>
          </p:nvGrpSpPr>
          <p:grpSpPr>
            <a:xfrm>
              <a:off x="1255852" y="4424668"/>
              <a:ext cx="451413" cy="451413"/>
              <a:chOff x="2743200" y="1319514"/>
              <a:chExt cx="451413" cy="451413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2743200" y="1319514"/>
                <a:ext cx="451413" cy="451413"/>
              </a:xfrm>
              <a:prstGeom prst="ellipse">
                <a:avLst/>
              </a:prstGeom>
              <a:solidFill>
                <a:srgbClr val="FFC5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9" name="文本框 11"/>
                  <p:cNvSpPr txBox="1"/>
                  <p:nvPr/>
                </p:nvSpPr>
                <p:spPr>
                  <a:xfrm>
                    <a:off x="2786452" y="1319514"/>
                    <a:ext cx="393569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79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6452" y="1319514"/>
                    <a:ext cx="393569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938" r="-7813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3" name="组合 72"/>
            <p:cNvGrpSpPr/>
            <p:nvPr/>
          </p:nvGrpSpPr>
          <p:grpSpPr>
            <a:xfrm>
              <a:off x="1255852" y="3282992"/>
              <a:ext cx="451413" cy="451413"/>
              <a:chOff x="2743200" y="1319514"/>
              <a:chExt cx="451413" cy="451413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2743200" y="1319514"/>
                <a:ext cx="451413" cy="451413"/>
              </a:xfrm>
              <a:prstGeom prst="ellipse">
                <a:avLst/>
              </a:prstGeom>
              <a:solidFill>
                <a:srgbClr val="FFC5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7" name="文本框 14"/>
                  <p:cNvSpPr txBox="1"/>
                  <p:nvPr/>
                </p:nvSpPr>
                <p:spPr>
                  <a:xfrm>
                    <a:off x="2786452" y="1319514"/>
                    <a:ext cx="32842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77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6452" y="1319514"/>
                    <a:ext cx="32842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3208" r="-11321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文本框 16"/>
                <p:cNvSpPr txBox="1"/>
                <p:nvPr/>
              </p:nvSpPr>
              <p:spPr>
                <a:xfrm>
                  <a:off x="1321000" y="2647567"/>
                  <a:ext cx="349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400" b="0" dirty="0" smtClean="0"/>
                </a:p>
              </p:txBody>
            </p:sp>
          </mc:Choice>
          <mc:Fallback>
            <p:sp>
              <p:nvSpPr>
                <p:cNvPr id="74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1000" y="2647567"/>
                  <a:ext cx="34977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文本框 17"/>
                <p:cNvSpPr txBox="1"/>
                <p:nvPr/>
              </p:nvSpPr>
              <p:spPr>
                <a:xfrm>
                  <a:off x="1314237" y="3851324"/>
                  <a:ext cx="349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400" b="0" dirty="0" smtClean="0"/>
                </a:p>
              </p:txBody>
            </p:sp>
          </mc:Choice>
          <mc:Fallback>
            <p:sp>
              <p:nvSpPr>
                <p:cNvPr id="75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4237" y="3851324"/>
                  <a:ext cx="34977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文本框 23"/>
          <p:cNvSpPr txBox="1"/>
          <p:nvPr/>
        </p:nvSpPr>
        <p:spPr>
          <a:xfrm>
            <a:off x="763985" y="1257833"/>
            <a:ext cx="1464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/>
              <a:t>Spatial</a:t>
            </a:r>
          </a:p>
          <a:p>
            <a:pPr algn="ctr"/>
            <a:r>
              <a:rPr lang="en-US" sz="2000" b="1" dirty="0" smtClean="0"/>
              <a:t>Coordinates</a:t>
            </a:r>
            <a:endParaRPr lang="en-US" sz="2000" b="1" dirty="0"/>
          </a:p>
        </p:txBody>
      </p:sp>
      <p:sp>
        <p:nvSpPr>
          <p:cNvPr id="7" name="文本框 25"/>
          <p:cNvSpPr txBox="1"/>
          <p:nvPr/>
        </p:nvSpPr>
        <p:spPr>
          <a:xfrm>
            <a:off x="2327114" y="1257833"/>
            <a:ext cx="25864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/>
              <a:t>Fourier Feature</a:t>
            </a:r>
          </a:p>
          <a:p>
            <a:pPr algn="ctr"/>
            <a:r>
              <a:rPr lang="en-US" sz="2000" b="1" dirty="0" smtClean="0"/>
              <a:t>Embedded Input Layer</a:t>
            </a:r>
            <a:endParaRPr lang="en-US" sz="2000" b="1" dirty="0"/>
          </a:p>
        </p:txBody>
      </p:sp>
      <p:grpSp>
        <p:nvGrpSpPr>
          <p:cNvPr id="8" name="组合 7"/>
          <p:cNvGrpSpPr/>
          <p:nvPr/>
        </p:nvGrpSpPr>
        <p:grpSpPr>
          <a:xfrm>
            <a:off x="2608531" y="1992008"/>
            <a:ext cx="2110836" cy="3608157"/>
            <a:chOff x="2583084" y="1545712"/>
            <a:chExt cx="2110836" cy="3608157"/>
          </a:xfrm>
        </p:grpSpPr>
        <p:grpSp>
          <p:nvGrpSpPr>
            <p:cNvPr id="62" name="组合 61"/>
            <p:cNvGrpSpPr/>
            <p:nvPr/>
          </p:nvGrpSpPr>
          <p:grpSpPr>
            <a:xfrm>
              <a:off x="2583084" y="1545712"/>
              <a:ext cx="2110836" cy="3608157"/>
              <a:chOff x="2849302" y="1519423"/>
              <a:chExt cx="2023641" cy="3608157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2849302" y="1519423"/>
                <a:ext cx="2023641" cy="3608157"/>
              </a:xfrm>
              <a:prstGeom prst="rect">
                <a:avLst/>
              </a:prstGeom>
              <a:noFill/>
              <a:ln w="38100">
                <a:solidFill>
                  <a:srgbClr val="FFC58C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C6DBEF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 sz="100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charset="-122"/>
                  <a:cs typeface="Cambria Math" panose="02040503050406030204" pitchFamily="18" charset="0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3033532" y="2899355"/>
                <a:ext cx="1655180" cy="831446"/>
              </a:xfrm>
              <a:prstGeom prst="roundRect">
                <a:avLst/>
              </a:prstGeom>
              <a:solidFill>
                <a:srgbClr val="FFC5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矩形 62"/>
                <p:cNvSpPr/>
                <p:nvPr/>
              </p:nvSpPr>
              <p:spPr>
                <a:xfrm>
                  <a:off x="2723255" y="3018201"/>
                  <a:ext cx="1743298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,…</m:t>
                        </m:r>
                      </m:oMath>
                    </m:oMathPara>
                  </a14:m>
                  <a:endParaRPr lang="en-US" b="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3255" y="3018201"/>
                  <a:ext cx="1743298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圆角矩形 63"/>
            <p:cNvSpPr/>
            <p:nvPr/>
          </p:nvSpPr>
          <p:spPr>
            <a:xfrm>
              <a:off x="2767313" y="1783968"/>
              <a:ext cx="1734437" cy="831446"/>
            </a:xfrm>
            <a:prstGeom prst="roundRect">
              <a:avLst/>
            </a:prstGeom>
            <a:solidFill>
              <a:srgbClr val="FFC5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2767313" y="4026280"/>
              <a:ext cx="1736974" cy="831446"/>
            </a:xfrm>
            <a:prstGeom prst="roundRect">
              <a:avLst/>
            </a:prstGeom>
            <a:solidFill>
              <a:srgbClr val="FFC5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矩形 65"/>
                <p:cNvSpPr/>
                <p:nvPr/>
              </p:nvSpPr>
              <p:spPr>
                <a:xfrm>
                  <a:off x="2723255" y="4118838"/>
                  <a:ext cx="1778495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func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func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,…</m:t>
                        </m:r>
                      </m:oMath>
                    </m:oMathPara>
                  </a14:m>
                  <a:endParaRPr lang="en-US" b="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3255" y="4118838"/>
                  <a:ext cx="1778495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矩形 66"/>
                <p:cNvSpPr/>
                <p:nvPr/>
              </p:nvSpPr>
              <p:spPr>
                <a:xfrm>
                  <a:off x="2692734" y="1871110"/>
                  <a:ext cx="183922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,…</m:t>
                        </m:r>
                      </m:oMath>
                    </m:oMathPara>
                  </a14:m>
                  <a:endParaRPr lang="en-US" b="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7" name="矩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734" y="1871110"/>
                  <a:ext cx="1839221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直接箭头连接符 8"/>
          <p:cNvCxnSpPr>
            <a:stCxn id="80" idx="6"/>
            <a:endCxn id="64" idx="1"/>
          </p:cNvCxnSpPr>
          <p:nvPr/>
        </p:nvCxnSpPr>
        <p:spPr>
          <a:xfrm flipV="1">
            <a:off x="1722104" y="2645987"/>
            <a:ext cx="10706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76" idx="6"/>
            <a:endCxn id="69" idx="1"/>
          </p:cNvCxnSpPr>
          <p:nvPr/>
        </p:nvCxnSpPr>
        <p:spPr>
          <a:xfrm flipV="1">
            <a:off x="1722104" y="3787663"/>
            <a:ext cx="107859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79" idx="3"/>
            <a:endCxn id="65" idx="1"/>
          </p:cNvCxnSpPr>
          <p:nvPr/>
        </p:nvCxnSpPr>
        <p:spPr>
          <a:xfrm>
            <a:off x="1707512" y="4888299"/>
            <a:ext cx="1085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49"/>
              <p:cNvSpPr txBox="1"/>
              <p:nvPr/>
            </p:nvSpPr>
            <p:spPr>
              <a:xfrm>
                <a:off x="3485090" y="2978376"/>
                <a:ext cx="349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12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090" y="2978376"/>
                <a:ext cx="34977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50"/>
              <p:cNvSpPr txBox="1"/>
              <p:nvPr/>
            </p:nvSpPr>
            <p:spPr>
              <a:xfrm>
                <a:off x="3485089" y="4103469"/>
                <a:ext cx="349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13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089" y="4103469"/>
                <a:ext cx="349775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51"/>
          <p:cNvSpPr txBox="1"/>
          <p:nvPr/>
        </p:nvSpPr>
        <p:spPr>
          <a:xfrm>
            <a:off x="6502377" y="1411721"/>
            <a:ext cx="1680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/>
              <a:t>Hidden Layers</a:t>
            </a:r>
            <a:endParaRPr lang="en-US" sz="2000" b="1" dirty="0"/>
          </a:p>
        </p:txBody>
      </p:sp>
      <p:sp>
        <p:nvSpPr>
          <p:cNvPr id="15" name="椭圆 14"/>
          <p:cNvSpPr/>
          <p:nvPr/>
        </p:nvSpPr>
        <p:spPr>
          <a:xfrm>
            <a:off x="5887969" y="2300318"/>
            <a:ext cx="443223" cy="4432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887969" y="3116356"/>
            <a:ext cx="443223" cy="4432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887969" y="4886639"/>
            <a:ext cx="443223" cy="4432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57"/>
              <p:cNvSpPr txBox="1"/>
              <p:nvPr/>
            </p:nvSpPr>
            <p:spPr>
              <a:xfrm>
                <a:off x="5934692" y="4017408"/>
                <a:ext cx="349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1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692" y="4017408"/>
                <a:ext cx="34977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/>
          <p:cNvCxnSpPr>
            <a:stCxn id="67" idx="3"/>
            <a:endCxn id="15" idx="2"/>
          </p:cNvCxnSpPr>
          <p:nvPr/>
        </p:nvCxnSpPr>
        <p:spPr>
          <a:xfrm flipV="1">
            <a:off x="4557402" y="2521930"/>
            <a:ext cx="1330567" cy="118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67" idx="3"/>
            <a:endCxn id="16" idx="2"/>
          </p:cNvCxnSpPr>
          <p:nvPr/>
        </p:nvCxnSpPr>
        <p:spPr>
          <a:xfrm>
            <a:off x="4557402" y="2640572"/>
            <a:ext cx="1330567" cy="697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67" idx="3"/>
            <a:endCxn id="17" idx="2"/>
          </p:cNvCxnSpPr>
          <p:nvPr/>
        </p:nvCxnSpPr>
        <p:spPr>
          <a:xfrm>
            <a:off x="4557402" y="2640572"/>
            <a:ext cx="1330567" cy="2467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69" idx="3"/>
            <a:endCxn id="15" idx="2"/>
          </p:cNvCxnSpPr>
          <p:nvPr/>
        </p:nvCxnSpPr>
        <p:spPr>
          <a:xfrm flipV="1">
            <a:off x="4527198" y="2521930"/>
            <a:ext cx="1360771" cy="1265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63" idx="3"/>
            <a:endCxn id="16" idx="2"/>
          </p:cNvCxnSpPr>
          <p:nvPr/>
        </p:nvCxnSpPr>
        <p:spPr>
          <a:xfrm flipV="1">
            <a:off x="4492000" y="3337968"/>
            <a:ext cx="1395969" cy="449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69" idx="3"/>
            <a:endCxn id="17" idx="2"/>
          </p:cNvCxnSpPr>
          <p:nvPr/>
        </p:nvCxnSpPr>
        <p:spPr>
          <a:xfrm>
            <a:off x="4527198" y="3787663"/>
            <a:ext cx="1360771" cy="1320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5" idx="2"/>
          </p:cNvCxnSpPr>
          <p:nvPr/>
        </p:nvCxnSpPr>
        <p:spPr>
          <a:xfrm flipV="1">
            <a:off x="4519254" y="2521930"/>
            <a:ext cx="1368715" cy="2364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66" idx="3"/>
            <a:endCxn id="16" idx="2"/>
          </p:cNvCxnSpPr>
          <p:nvPr/>
        </p:nvCxnSpPr>
        <p:spPr>
          <a:xfrm flipV="1">
            <a:off x="4527197" y="3337968"/>
            <a:ext cx="1360772" cy="1550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66" idx="3"/>
            <a:endCxn id="17" idx="2"/>
          </p:cNvCxnSpPr>
          <p:nvPr/>
        </p:nvCxnSpPr>
        <p:spPr>
          <a:xfrm>
            <a:off x="4527197" y="4888300"/>
            <a:ext cx="1360772" cy="219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6839322" y="2300318"/>
            <a:ext cx="443223" cy="4432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839322" y="3116356"/>
            <a:ext cx="443223" cy="4432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6839322" y="4886639"/>
            <a:ext cx="443223" cy="4432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86"/>
              <p:cNvSpPr txBox="1"/>
              <p:nvPr/>
            </p:nvSpPr>
            <p:spPr>
              <a:xfrm>
                <a:off x="6886045" y="4017408"/>
                <a:ext cx="349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31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045" y="4017408"/>
                <a:ext cx="34977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/>
          <p:cNvSpPr/>
          <p:nvPr/>
        </p:nvSpPr>
        <p:spPr>
          <a:xfrm>
            <a:off x="8353162" y="2298667"/>
            <a:ext cx="443223" cy="4432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353162" y="3114705"/>
            <a:ext cx="443223" cy="4432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8353162" y="4884988"/>
            <a:ext cx="443223" cy="4432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90"/>
              <p:cNvSpPr txBox="1"/>
              <p:nvPr/>
            </p:nvSpPr>
            <p:spPr>
              <a:xfrm>
                <a:off x="8399885" y="4015757"/>
                <a:ext cx="349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35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885" y="4015757"/>
                <a:ext cx="34977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91"/>
              <p:cNvSpPr txBox="1"/>
              <p:nvPr/>
            </p:nvSpPr>
            <p:spPr>
              <a:xfrm>
                <a:off x="7559609" y="2291097"/>
                <a:ext cx="516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36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609" y="2291097"/>
                <a:ext cx="516488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92"/>
              <p:cNvSpPr txBox="1"/>
              <p:nvPr/>
            </p:nvSpPr>
            <p:spPr>
              <a:xfrm>
                <a:off x="7555287" y="3105483"/>
                <a:ext cx="516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37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287" y="3105483"/>
                <a:ext cx="516488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93"/>
              <p:cNvSpPr txBox="1"/>
              <p:nvPr/>
            </p:nvSpPr>
            <p:spPr>
              <a:xfrm>
                <a:off x="7565725" y="4875766"/>
                <a:ext cx="516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38" name="文本框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725" y="4875766"/>
                <a:ext cx="516488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94"/>
          <p:cNvSpPr txBox="1"/>
          <p:nvPr/>
        </p:nvSpPr>
        <p:spPr>
          <a:xfrm>
            <a:off x="9851428" y="1411721"/>
            <a:ext cx="1576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/>
              <a:t>Output Layer</a:t>
            </a:r>
            <a:endParaRPr lang="en-US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96"/>
              <p:cNvSpPr txBox="1"/>
              <p:nvPr/>
            </p:nvSpPr>
            <p:spPr>
              <a:xfrm rot="19178477">
                <a:off x="7642965" y="3993930"/>
                <a:ext cx="3497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40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78477">
                <a:off x="7642965" y="3993930"/>
                <a:ext cx="349775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/>
          <p:cNvCxnSpPr>
            <a:stCxn id="15" idx="6"/>
            <a:endCxn id="28" idx="2"/>
          </p:cNvCxnSpPr>
          <p:nvPr/>
        </p:nvCxnSpPr>
        <p:spPr>
          <a:xfrm>
            <a:off x="6331192" y="2521930"/>
            <a:ext cx="5081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5" idx="6"/>
            <a:endCxn id="29" idx="2"/>
          </p:cNvCxnSpPr>
          <p:nvPr/>
        </p:nvCxnSpPr>
        <p:spPr>
          <a:xfrm>
            <a:off x="6331192" y="2521930"/>
            <a:ext cx="508130" cy="816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5" idx="6"/>
            <a:endCxn id="30" idx="2"/>
          </p:cNvCxnSpPr>
          <p:nvPr/>
        </p:nvCxnSpPr>
        <p:spPr>
          <a:xfrm>
            <a:off x="6331192" y="2521930"/>
            <a:ext cx="508130" cy="25863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16" idx="6"/>
            <a:endCxn id="28" idx="2"/>
          </p:cNvCxnSpPr>
          <p:nvPr/>
        </p:nvCxnSpPr>
        <p:spPr>
          <a:xfrm flipV="1">
            <a:off x="6331192" y="2521930"/>
            <a:ext cx="508130" cy="816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16" idx="6"/>
            <a:endCxn id="29" idx="2"/>
          </p:cNvCxnSpPr>
          <p:nvPr/>
        </p:nvCxnSpPr>
        <p:spPr>
          <a:xfrm>
            <a:off x="6331192" y="3337968"/>
            <a:ext cx="5081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16" idx="6"/>
            <a:endCxn id="30" idx="2"/>
          </p:cNvCxnSpPr>
          <p:nvPr/>
        </p:nvCxnSpPr>
        <p:spPr>
          <a:xfrm>
            <a:off x="6331192" y="3337968"/>
            <a:ext cx="508130" cy="17702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17" idx="6"/>
            <a:endCxn id="30" idx="2"/>
          </p:cNvCxnSpPr>
          <p:nvPr/>
        </p:nvCxnSpPr>
        <p:spPr>
          <a:xfrm>
            <a:off x="6331192" y="5108251"/>
            <a:ext cx="5081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7" idx="6"/>
            <a:endCxn id="29" idx="2"/>
          </p:cNvCxnSpPr>
          <p:nvPr/>
        </p:nvCxnSpPr>
        <p:spPr>
          <a:xfrm flipV="1">
            <a:off x="6331192" y="3337968"/>
            <a:ext cx="508130" cy="17702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17" idx="6"/>
            <a:endCxn id="28" idx="2"/>
          </p:cNvCxnSpPr>
          <p:nvPr/>
        </p:nvCxnSpPr>
        <p:spPr>
          <a:xfrm flipV="1">
            <a:off x="6331192" y="2521930"/>
            <a:ext cx="508130" cy="25863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28" idx="6"/>
            <a:endCxn id="36" idx="1"/>
          </p:cNvCxnSpPr>
          <p:nvPr/>
        </p:nvCxnSpPr>
        <p:spPr>
          <a:xfrm>
            <a:off x="7282545" y="2521930"/>
            <a:ext cx="277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29" idx="6"/>
            <a:endCxn id="37" idx="1"/>
          </p:cNvCxnSpPr>
          <p:nvPr/>
        </p:nvCxnSpPr>
        <p:spPr>
          <a:xfrm flipV="1">
            <a:off x="7282545" y="3336316"/>
            <a:ext cx="272742" cy="1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30" idx="6"/>
            <a:endCxn id="38" idx="1"/>
          </p:cNvCxnSpPr>
          <p:nvPr/>
        </p:nvCxnSpPr>
        <p:spPr>
          <a:xfrm flipV="1">
            <a:off x="7282545" y="5106599"/>
            <a:ext cx="283180" cy="1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38" idx="3"/>
            <a:endCxn id="34" idx="2"/>
          </p:cNvCxnSpPr>
          <p:nvPr/>
        </p:nvCxnSpPr>
        <p:spPr>
          <a:xfrm>
            <a:off x="8082213" y="5106599"/>
            <a:ext cx="27094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37" idx="3"/>
            <a:endCxn id="33" idx="2"/>
          </p:cNvCxnSpPr>
          <p:nvPr/>
        </p:nvCxnSpPr>
        <p:spPr>
          <a:xfrm>
            <a:off x="8071775" y="3336316"/>
            <a:ext cx="28138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36" idx="3"/>
            <a:endCxn id="32" idx="2"/>
          </p:cNvCxnSpPr>
          <p:nvPr/>
        </p:nvCxnSpPr>
        <p:spPr>
          <a:xfrm flipV="1">
            <a:off x="8076097" y="2520279"/>
            <a:ext cx="277065" cy="1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32" idx="6"/>
            <a:endCxn id="60" idx="1"/>
          </p:cNvCxnSpPr>
          <p:nvPr/>
        </p:nvCxnSpPr>
        <p:spPr>
          <a:xfrm>
            <a:off x="8796385" y="2520279"/>
            <a:ext cx="1169849" cy="1294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33" idx="6"/>
            <a:endCxn id="60" idx="1"/>
          </p:cNvCxnSpPr>
          <p:nvPr/>
        </p:nvCxnSpPr>
        <p:spPr>
          <a:xfrm>
            <a:off x="8796385" y="3336317"/>
            <a:ext cx="1169849" cy="478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34" idx="6"/>
            <a:endCxn id="60" idx="1"/>
          </p:cNvCxnSpPr>
          <p:nvPr/>
        </p:nvCxnSpPr>
        <p:spPr>
          <a:xfrm flipV="1">
            <a:off x="8796385" y="3815090"/>
            <a:ext cx="1169849" cy="1291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9966234" y="3593761"/>
            <a:ext cx="1346973" cy="442658"/>
            <a:chOff x="9940787" y="3147465"/>
            <a:chExt cx="1346973" cy="442658"/>
          </a:xfrm>
        </p:grpSpPr>
        <p:sp>
          <p:nvSpPr>
            <p:cNvPr id="60" name="圆角矩形 59"/>
            <p:cNvSpPr/>
            <p:nvPr/>
          </p:nvSpPr>
          <p:spPr>
            <a:xfrm>
              <a:off x="9940787" y="3147465"/>
              <a:ext cx="1346973" cy="442658"/>
            </a:xfrm>
            <a:prstGeom prst="roundRect">
              <a:avLst/>
            </a:prstGeom>
            <a:solidFill>
              <a:srgbClr val="FFC5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矩形 60"/>
                <p:cNvSpPr/>
                <p:nvPr/>
              </p:nvSpPr>
              <p:spPr>
                <a:xfrm>
                  <a:off x="10148312" y="3184128"/>
                  <a:ext cx="93192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begChr m:val="（"/>
                            <m:endChr m:val="）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8312" y="3184128"/>
                  <a:ext cx="931922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24882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5571" y="-26081"/>
            <a:ext cx="2845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0.01, Adam, 2D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" t="2865" r="2907" b="4453"/>
          <a:stretch/>
        </p:blipFill>
        <p:spPr>
          <a:xfrm>
            <a:off x="33254" y="312473"/>
            <a:ext cx="2966720" cy="2052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" t="3907" b="4172"/>
          <a:stretch/>
        </p:blipFill>
        <p:spPr>
          <a:xfrm>
            <a:off x="33254" y="2532433"/>
            <a:ext cx="3037840" cy="19710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" t="3784" r="2841" b="2617"/>
          <a:stretch/>
        </p:blipFill>
        <p:spPr>
          <a:xfrm>
            <a:off x="33254" y="4575838"/>
            <a:ext cx="2956561" cy="20726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96666" y="-26081"/>
            <a:ext cx="2845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0.05, Adam, 2D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" t="2407" r="3100" b="3994"/>
          <a:stretch/>
        </p:blipFill>
        <p:spPr>
          <a:xfrm>
            <a:off x="3071094" y="292153"/>
            <a:ext cx="2946401" cy="20726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" t="2978" r="3035" b="3882"/>
          <a:stretch/>
        </p:blipFill>
        <p:spPr>
          <a:xfrm>
            <a:off x="3071095" y="2440993"/>
            <a:ext cx="2946400" cy="20624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" t="3771" r="3100" b="3893"/>
          <a:stretch/>
        </p:blipFill>
        <p:spPr>
          <a:xfrm>
            <a:off x="3060935" y="4603831"/>
            <a:ext cx="2946401" cy="2044647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243067" y="-26081"/>
            <a:ext cx="2948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0.005, Adam,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292060" y="-26081"/>
            <a:ext cx="2948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0.05, Adam,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" t="3099" r="3018" b="3915"/>
          <a:stretch/>
        </p:blipFill>
        <p:spPr>
          <a:xfrm>
            <a:off x="6142189" y="370946"/>
            <a:ext cx="2966721" cy="199384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" t="3435" r="3320" b="2506"/>
          <a:stretch/>
        </p:blipFill>
        <p:spPr>
          <a:xfrm>
            <a:off x="6147268" y="2440993"/>
            <a:ext cx="2956561" cy="20828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" t="3075" r="2523" b="4056"/>
          <a:stretch/>
        </p:blipFill>
        <p:spPr>
          <a:xfrm>
            <a:off x="6126950" y="4657118"/>
            <a:ext cx="2966720" cy="199136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" t="3542" r="2839" b="2859"/>
          <a:stretch/>
        </p:blipFill>
        <p:spPr>
          <a:xfrm>
            <a:off x="9103829" y="2430834"/>
            <a:ext cx="2956561" cy="207264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" t="2406" r="3092" b="3535"/>
          <a:stretch/>
        </p:blipFill>
        <p:spPr>
          <a:xfrm>
            <a:off x="9103830" y="322632"/>
            <a:ext cx="2956560" cy="204216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" t="3497" r="2597" b="4281"/>
          <a:stretch/>
        </p:blipFill>
        <p:spPr>
          <a:xfrm>
            <a:off x="9103830" y="4599993"/>
            <a:ext cx="2956560" cy="20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65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" t="2890" r="2819" b="4429"/>
          <a:stretch/>
        </p:blipFill>
        <p:spPr>
          <a:xfrm>
            <a:off x="0" y="555784"/>
            <a:ext cx="2956560" cy="20523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6931" y="-111760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0.01,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6931" y="25757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Seed: 29-31, QMC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" t="2431" r="2171" b="4429"/>
          <a:stretch/>
        </p:blipFill>
        <p:spPr>
          <a:xfrm>
            <a:off x="0" y="2608104"/>
            <a:ext cx="2976880" cy="20624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1512" r="2818" b="3513"/>
          <a:stretch/>
        </p:blipFill>
        <p:spPr>
          <a:xfrm>
            <a:off x="4496" y="4754879"/>
            <a:ext cx="2972384" cy="210312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" t="1513" r="2494" b="4429"/>
          <a:stretch/>
        </p:blipFill>
        <p:spPr>
          <a:xfrm>
            <a:off x="2976880" y="555784"/>
            <a:ext cx="2987040" cy="20523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419046" y="-111760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0.05,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419046" y="25757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Seed: 29-31, QMC 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t="869" r="2704" b="4157"/>
          <a:stretch/>
        </p:blipFill>
        <p:spPr>
          <a:xfrm>
            <a:off x="2976880" y="2608104"/>
            <a:ext cx="2976881" cy="21031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 t="3671" r="3029" b="4347"/>
          <a:stretch/>
        </p:blipFill>
        <p:spPr>
          <a:xfrm>
            <a:off x="2976880" y="4821171"/>
            <a:ext cx="2956561" cy="203682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334966" y="-11176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0.005, 3D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334966" y="25757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Seed: 38-41, QMC 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 t="3808" r="2705" b="3970"/>
          <a:stretch/>
        </p:blipFill>
        <p:spPr>
          <a:xfrm>
            <a:off x="6044380" y="626904"/>
            <a:ext cx="2966721" cy="19812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 t="3347" r="2952" b="4889"/>
          <a:stretch/>
        </p:blipFill>
        <p:spPr>
          <a:xfrm>
            <a:off x="6044380" y="2722878"/>
            <a:ext cx="2958949" cy="203200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" t="2453" r="2987" b="4865"/>
          <a:stretch/>
        </p:blipFill>
        <p:spPr>
          <a:xfrm>
            <a:off x="6044380" y="4805680"/>
            <a:ext cx="2956560" cy="205232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301687" y="-111760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0.05, 3D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301687" y="25757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Seed: 38-41, QMC 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" t="2430" r="2540" b="4429"/>
          <a:stretch/>
        </p:blipFill>
        <p:spPr>
          <a:xfrm>
            <a:off x="9055203" y="550703"/>
            <a:ext cx="2966721" cy="206248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" t="2753" r="2676" b="4107"/>
          <a:stretch/>
        </p:blipFill>
        <p:spPr>
          <a:xfrm>
            <a:off x="9051740" y="2692396"/>
            <a:ext cx="2966720" cy="206247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t="2971" r="2381" b="3889"/>
          <a:stretch/>
        </p:blipFill>
        <p:spPr>
          <a:xfrm>
            <a:off x="9051740" y="4834087"/>
            <a:ext cx="2966721" cy="20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3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20730" y="349093"/>
            <a:ext cx="2907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DRM, Learning Rate 0.001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Seed: 25, LHS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" r="2866" b="4277"/>
          <a:stretch/>
        </p:blipFill>
        <p:spPr>
          <a:xfrm>
            <a:off x="28959" y="995423"/>
            <a:ext cx="2958082" cy="20525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" t="3671" r="2541" b="5024"/>
          <a:stretch/>
        </p:blipFill>
        <p:spPr>
          <a:xfrm>
            <a:off x="0" y="3048000"/>
            <a:ext cx="2987041" cy="202184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68479" y="349092"/>
            <a:ext cx="2907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DRM, Learning Rate 0.01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Seed: 25, LHS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2971" r="2505" b="3430"/>
          <a:stretch/>
        </p:blipFill>
        <p:spPr>
          <a:xfrm>
            <a:off x="3016000" y="995423"/>
            <a:ext cx="2968186" cy="20525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" t="4129" r="3125" b="5483"/>
          <a:stretch/>
        </p:blipFill>
        <p:spPr>
          <a:xfrm>
            <a:off x="3063213" y="3047999"/>
            <a:ext cx="2956560" cy="20015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316228" y="349092"/>
            <a:ext cx="2907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DRM, Learning Rate 0.001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Seed: 26, QMC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" t="2053" r="2850" b="4348"/>
          <a:stretch/>
        </p:blipFill>
        <p:spPr>
          <a:xfrm>
            <a:off x="6124906" y="975359"/>
            <a:ext cx="2956560" cy="20726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3430" r="2533" b="5265"/>
          <a:stretch/>
        </p:blipFill>
        <p:spPr>
          <a:xfrm>
            <a:off x="6066986" y="3048001"/>
            <a:ext cx="2987041" cy="20218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362403" y="349092"/>
            <a:ext cx="2907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DRM, Learning Rate 0.01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Seed: 26, QMC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" t="3430" r="2771" b="4347"/>
          <a:stretch/>
        </p:blipFill>
        <p:spPr>
          <a:xfrm>
            <a:off x="9139386" y="3047999"/>
            <a:ext cx="2966720" cy="204216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" t="2512" r="3021" b="3430"/>
          <a:stretch/>
        </p:blipFill>
        <p:spPr>
          <a:xfrm>
            <a:off x="9144466" y="975359"/>
            <a:ext cx="295656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2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431" y="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0.001, 1D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" t="3883" r="2705" b="3507"/>
          <a:stretch/>
        </p:blipFill>
        <p:spPr>
          <a:xfrm>
            <a:off x="3057236" y="369332"/>
            <a:ext cx="2955636" cy="19858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32483" y="0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0.01, 1D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" t="3180" r="3062" b="4222"/>
          <a:stretch/>
        </p:blipFill>
        <p:spPr>
          <a:xfrm>
            <a:off x="3047999" y="2355150"/>
            <a:ext cx="2964873" cy="20504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" t="3452" r="2722" b="3937"/>
          <a:stretch/>
        </p:blipFill>
        <p:spPr>
          <a:xfrm>
            <a:off x="3047998" y="4405623"/>
            <a:ext cx="2964874" cy="19858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" t="3371" r="2432" b="3587"/>
          <a:stretch/>
        </p:blipFill>
        <p:spPr>
          <a:xfrm>
            <a:off x="9238" y="360095"/>
            <a:ext cx="2974110" cy="19950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" t="3343" r="2796" b="2808"/>
          <a:stretch/>
        </p:blipFill>
        <p:spPr>
          <a:xfrm>
            <a:off x="9238" y="2355150"/>
            <a:ext cx="2964872" cy="205047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t="3372" r="2471" b="4018"/>
          <a:stretch/>
        </p:blipFill>
        <p:spPr>
          <a:xfrm>
            <a:off x="9238" y="4405623"/>
            <a:ext cx="2974110" cy="198581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357608" y="-9237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0.01,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388119" y="-9237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0.001,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" t="3337" r="3019" b="3648"/>
          <a:stretch/>
        </p:blipFill>
        <p:spPr>
          <a:xfrm>
            <a:off x="6077522" y="369332"/>
            <a:ext cx="2955637" cy="198581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" t="3269" r="2625" b="3278"/>
          <a:stretch/>
        </p:blipFill>
        <p:spPr>
          <a:xfrm>
            <a:off x="9042395" y="350980"/>
            <a:ext cx="2964873" cy="200416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t="3452" r="2767" b="3937"/>
          <a:stretch/>
        </p:blipFill>
        <p:spPr>
          <a:xfrm>
            <a:off x="9042395" y="4405621"/>
            <a:ext cx="2955637" cy="19858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" t="3888" r="2657" b="3932"/>
          <a:stretch/>
        </p:blipFill>
        <p:spPr>
          <a:xfrm>
            <a:off x="6077522" y="2429041"/>
            <a:ext cx="2964873" cy="197658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" t="3518" r="3086" b="4302"/>
          <a:stretch/>
        </p:blipFill>
        <p:spPr>
          <a:xfrm>
            <a:off x="6077522" y="4414858"/>
            <a:ext cx="2937164" cy="197658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t="2663" r="2447" b="3435"/>
          <a:stretch/>
        </p:blipFill>
        <p:spPr>
          <a:xfrm>
            <a:off x="9042395" y="2378240"/>
            <a:ext cx="2974109" cy="20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07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" t="2822" b="4687"/>
          <a:stretch/>
        </p:blipFill>
        <p:spPr>
          <a:xfrm>
            <a:off x="951345" y="2492642"/>
            <a:ext cx="4411499" cy="23564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30739" y="212331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DRQI 2D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0.001</a:t>
            </a:r>
          </a:p>
        </p:txBody>
      </p:sp>
      <p:sp>
        <p:nvSpPr>
          <p:cNvPr id="6" name="矩形 5"/>
          <p:cNvSpPr/>
          <p:nvPr/>
        </p:nvSpPr>
        <p:spPr>
          <a:xfrm>
            <a:off x="3661370" y="3107772"/>
            <a:ext cx="159530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AEE: 4.2</a:t>
            </a:r>
            <a:r>
              <a:rPr lang="en-US" altLang="zh-CN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×10</a:t>
            </a:r>
            <a:r>
              <a:rPr lang="en-US" altLang="zh-CN" sz="1600" baseline="30000" dirty="0" smtClean="0">
                <a:latin typeface="Times" panose="02020603050405020304" pitchFamily="18" charset="0"/>
                <a:cs typeface="Times" panose="02020603050405020304" pitchFamily="18" charset="0"/>
              </a:rPr>
              <a:t>-4</a:t>
            </a:r>
            <a:endParaRPr lang="en-US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MSEE: 1.4</a:t>
            </a:r>
            <a:r>
              <a:rPr lang="en-US" altLang="zh-CN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×10</a:t>
            </a:r>
            <a:r>
              <a:rPr lang="en-US" altLang="zh-CN" sz="1600" baseline="30000" dirty="0" smtClean="0">
                <a:latin typeface="Times" panose="02020603050405020304" pitchFamily="18" charset="0"/>
                <a:cs typeface="Times" panose="02020603050405020304" pitchFamily="18" charset="0"/>
              </a:rPr>
              <a:t>-3</a:t>
            </a:r>
            <a:endParaRPr lang="en-US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MSR: </a:t>
            </a:r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2.4</a:t>
            </a:r>
            <a:r>
              <a:rPr lang="en-US" altLang="zh-CN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×10</a:t>
            </a:r>
            <a:r>
              <a:rPr lang="en-US" altLang="zh-CN" sz="1600" baseline="30000" dirty="0" smtClean="0">
                <a:latin typeface="Times" panose="02020603050405020304" pitchFamily="18" charset="0"/>
                <a:cs typeface="Times" panose="02020603050405020304" pitchFamily="18" charset="0"/>
              </a:rPr>
              <a:t>-6</a:t>
            </a: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t="3241" r="1903" b="4104"/>
          <a:stretch/>
        </p:blipFill>
        <p:spPr>
          <a:xfrm>
            <a:off x="5275151" y="2511114"/>
            <a:ext cx="4331855" cy="235644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70283" y="2126627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DRQI 2D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0.01</a:t>
            </a:r>
          </a:p>
        </p:txBody>
      </p:sp>
      <p:sp>
        <p:nvSpPr>
          <p:cNvPr id="9" name="矩形 8"/>
          <p:cNvSpPr/>
          <p:nvPr/>
        </p:nvSpPr>
        <p:spPr>
          <a:xfrm>
            <a:off x="8011697" y="3107772"/>
            <a:ext cx="159530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AEE: 1.9</a:t>
            </a:r>
            <a:r>
              <a:rPr lang="en-US" altLang="zh-CN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×10</a:t>
            </a:r>
            <a:r>
              <a:rPr lang="en-US" altLang="zh-CN" sz="1600" baseline="30000" dirty="0" smtClean="0">
                <a:latin typeface="Times" panose="02020603050405020304" pitchFamily="18" charset="0"/>
                <a:cs typeface="Times" panose="02020603050405020304" pitchFamily="18" charset="0"/>
              </a:rPr>
              <a:t>-4</a:t>
            </a:r>
            <a:endParaRPr lang="en-US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MSEE: 2.9</a:t>
            </a:r>
            <a:r>
              <a:rPr lang="en-US" altLang="zh-CN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×10</a:t>
            </a:r>
            <a:r>
              <a:rPr lang="en-US" altLang="zh-CN" sz="1600" baseline="30000" dirty="0" smtClean="0">
                <a:latin typeface="Times" panose="02020603050405020304" pitchFamily="18" charset="0"/>
                <a:cs typeface="Times" panose="02020603050405020304" pitchFamily="18" charset="0"/>
              </a:rPr>
              <a:t>-3</a:t>
            </a:r>
            <a:endParaRPr lang="en-US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MSR: </a:t>
            </a:r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1.0</a:t>
            </a:r>
            <a:r>
              <a:rPr lang="en-US" altLang="zh-CN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×10</a:t>
            </a:r>
            <a:r>
              <a:rPr lang="en-US" altLang="zh-CN" sz="1600" baseline="30000" dirty="0" smtClean="0">
                <a:latin typeface="Times" panose="02020603050405020304" pitchFamily="18" charset="0"/>
                <a:cs typeface="Times" panose="02020603050405020304" pitchFamily="18" charset="0"/>
              </a:rPr>
              <a:t>-6</a:t>
            </a: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80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2994" y="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0.001,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2483" y="0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0.01,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357607" y="0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0.01, 4D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37337" y="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0.001, 4D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t="3759" r="3038" b="3642"/>
          <a:stretch/>
        </p:blipFill>
        <p:spPr>
          <a:xfrm>
            <a:off x="96528" y="369332"/>
            <a:ext cx="2955636" cy="205047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" t="3343" r="2915" b="3642"/>
          <a:stretch/>
        </p:blipFill>
        <p:spPr>
          <a:xfrm>
            <a:off x="95818" y="2426427"/>
            <a:ext cx="2955637" cy="205970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" t="3857" r="2842" b="3546"/>
          <a:stretch/>
        </p:blipFill>
        <p:spPr>
          <a:xfrm>
            <a:off x="96527" y="4525694"/>
            <a:ext cx="2955637" cy="205047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" t="3185" r="2891" b="3383"/>
          <a:stretch/>
        </p:blipFill>
        <p:spPr>
          <a:xfrm>
            <a:off x="3052164" y="352014"/>
            <a:ext cx="2955636" cy="20689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3884" r="2899" b="3076"/>
          <a:stretch/>
        </p:blipFill>
        <p:spPr>
          <a:xfrm>
            <a:off x="3052164" y="2448667"/>
            <a:ext cx="2955637" cy="207587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3949" r="2899" b="4302"/>
          <a:stretch/>
        </p:blipFill>
        <p:spPr>
          <a:xfrm>
            <a:off x="3052164" y="4604204"/>
            <a:ext cx="2955637" cy="19673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" t="2693" r="3004" b="3828"/>
          <a:stretch/>
        </p:blipFill>
        <p:spPr>
          <a:xfrm>
            <a:off x="6009220" y="349845"/>
            <a:ext cx="2954216" cy="207162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3601" r="3003" b="3827"/>
          <a:stretch/>
        </p:blipFill>
        <p:spPr>
          <a:xfrm>
            <a:off x="6009220" y="2442045"/>
            <a:ext cx="2954216" cy="204986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t="3151" r="2331" b="3596"/>
          <a:stretch/>
        </p:blipFill>
        <p:spPr>
          <a:xfrm>
            <a:off x="6007800" y="4571926"/>
            <a:ext cx="2974312" cy="199962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t="3148" r="2975" b="3374"/>
          <a:stretch/>
        </p:blipFill>
        <p:spPr>
          <a:xfrm>
            <a:off x="8982112" y="369332"/>
            <a:ext cx="2954217" cy="206996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" t="3419" r="2854" b="4263"/>
          <a:stretch/>
        </p:blipFill>
        <p:spPr>
          <a:xfrm>
            <a:off x="8982113" y="2506680"/>
            <a:ext cx="2954216" cy="197952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" t="3505" r="2803" b="3017"/>
          <a:stretch/>
        </p:blipFill>
        <p:spPr>
          <a:xfrm>
            <a:off x="8982112" y="4501589"/>
            <a:ext cx="2964264" cy="206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26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" t="3014" r="1946" b="4084"/>
          <a:stretch/>
        </p:blipFill>
        <p:spPr>
          <a:xfrm>
            <a:off x="6382327" y="2973473"/>
            <a:ext cx="4350936" cy="2466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3370" r="1975" b="4321"/>
          <a:stretch/>
        </p:blipFill>
        <p:spPr>
          <a:xfrm>
            <a:off x="6382327" y="314036"/>
            <a:ext cx="4331855" cy="24661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115390" y="998441"/>
            <a:ext cx="15520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AEE: 1.7</a:t>
            </a:r>
            <a:r>
              <a:rPr lang="en-US" altLang="zh-CN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×10</a:t>
            </a:r>
            <a:r>
              <a:rPr lang="en-US" altLang="zh-CN" sz="1600" baseline="30000" dirty="0" smtClean="0">
                <a:latin typeface="Times" panose="02020603050405020304" pitchFamily="18" charset="0"/>
                <a:cs typeface="Times" panose="02020603050405020304" pitchFamily="18" charset="0"/>
              </a:rPr>
              <a:t>-3</a:t>
            </a:r>
            <a:endParaRPr lang="en-US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MSEE: 1.6</a:t>
            </a:r>
            <a:r>
              <a:rPr lang="en-US" altLang="zh-CN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×10</a:t>
            </a:r>
            <a:r>
              <a:rPr lang="en-US" altLang="zh-CN" sz="1600" baseline="30000" dirty="0" smtClean="0">
                <a:latin typeface="Times" panose="02020603050405020304" pitchFamily="18" charset="0"/>
                <a:cs typeface="Times" panose="02020603050405020304" pitchFamily="18" charset="0"/>
              </a:rPr>
              <a:t>-3</a:t>
            </a:r>
            <a:endParaRPr lang="en-US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MSR: </a:t>
            </a:r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5.0</a:t>
            </a:r>
            <a:r>
              <a:rPr lang="en-US" altLang="zh-CN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×10</a:t>
            </a:r>
            <a:r>
              <a:rPr lang="en-US" altLang="zh-CN" sz="1600" baseline="30000" dirty="0" smtClean="0">
                <a:latin typeface="Times" panose="02020603050405020304" pitchFamily="18" charset="0"/>
                <a:cs typeface="Times" panose="02020603050405020304" pitchFamily="18" charset="0"/>
              </a:rPr>
              <a:t>-6</a:t>
            </a: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82827" y="-7686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DRQI 3D, Learning Rate 0.01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t="2808" r="2053" b="3846"/>
          <a:stretch/>
        </p:blipFill>
        <p:spPr>
          <a:xfrm>
            <a:off x="2012944" y="286328"/>
            <a:ext cx="4322619" cy="24938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87085" y="-7686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DRQI 3D, Learning Rate 0.001</a:t>
            </a:r>
          </a:p>
        </p:txBody>
      </p:sp>
      <p:sp>
        <p:nvSpPr>
          <p:cNvPr id="10" name="矩形 9"/>
          <p:cNvSpPr/>
          <p:nvPr/>
        </p:nvSpPr>
        <p:spPr>
          <a:xfrm>
            <a:off x="4783535" y="998440"/>
            <a:ext cx="15520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AEE: 1.0</a:t>
            </a:r>
            <a:r>
              <a:rPr lang="en-US" altLang="zh-CN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×10</a:t>
            </a:r>
            <a:r>
              <a:rPr lang="en-US" altLang="zh-CN" sz="1600" baseline="30000" dirty="0" smtClean="0">
                <a:latin typeface="Times" panose="02020603050405020304" pitchFamily="18" charset="0"/>
                <a:cs typeface="Times" panose="02020603050405020304" pitchFamily="18" charset="0"/>
              </a:rPr>
              <a:t>-2</a:t>
            </a:r>
            <a:endParaRPr lang="en-US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MSEE: 2.9</a:t>
            </a:r>
            <a:r>
              <a:rPr lang="en-US" altLang="zh-CN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×10</a:t>
            </a:r>
            <a:r>
              <a:rPr lang="en-US" altLang="zh-CN" sz="1600" baseline="30000" dirty="0" smtClean="0">
                <a:latin typeface="Times" panose="02020603050405020304" pitchFamily="18" charset="0"/>
                <a:cs typeface="Times" panose="02020603050405020304" pitchFamily="18" charset="0"/>
              </a:rPr>
              <a:t>-3</a:t>
            </a:r>
            <a:endParaRPr lang="en-US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MSR: </a:t>
            </a:r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3.6</a:t>
            </a:r>
            <a:r>
              <a:rPr lang="en-US" altLang="zh-CN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×10</a:t>
            </a:r>
            <a:r>
              <a:rPr lang="en-US" altLang="zh-CN" sz="1600" baseline="30000" dirty="0" smtClean="0">
                <a:latin typeface="Times" panose="02020603050405020304" pitchFamily="18" charset="0"/>
                <a:cs typeface="Times" panose="02020603050405020304" pitchFamily="18" charset="0"/>
              </a:rPr>
              <a:t>-5</a:t>
            </a: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15390" y="3692998"/>
            <a:ext cx="15520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AEE: 4.7</a:t>
            </a:r>
            <a:r>
              <a:rPr lang="en-US" altLang="zh-CN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×10</a:t>
            </a:r>
            <a:r>
              <a:rPr lang="en-US" altLang="zh-CN" sz="1600" baseline="30000" dirty="0" smtClean="0">
                <a:latin typeface="Times" panose="02020603050405020304" pitchFamily="18" charset="0"/>
                <a:cs typeface="Times" panose="02020603050405020304" pitchFamily="18" charset="0"/>
              </a:rPr>
              <a:t>-4</a:t>
            </a:r>
            <a:endParaRPr lang="en-US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MSEE: 1.3</a:t>
            </a:r>
            <a:r>
              <a:rPr lang="en-US" altLang="zh-CN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×10</a:t>
            </a:r>
            <a:r>
              <a:rPr lang="en-US" altLang="zh-CN" sz="1600" baseline="30000" dirty="0" smtClean="0">
                <a:latin typeface="Times" panose="02020603050405020304" pitchFamily="18" charset="0"/>
                <a:cs typeface="Times" panose="02020603050405020304" pitchFamily="18" charset="0"/>
              </a:rPr>
              <a:t>-2</a:t>
            </a:r>
            <a:endParaRPr lang="en-US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MSR: </a:t>
            </a:r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1.5</a:t>
            </a:r>
            <a:r>
              <a:rPr lang="en-US" altLang="zh-CN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×10</a:t>
            </a:r>
            <a:r>
              <a:rPr lang="en-US" altLang="zh-CN" sz="1600" baseline="30000" dirty="0" smtClean="0">
                <a:latin typeface="Times" panose="02020603050405020304" pitchFamily="18" charset="0"/>
                <a:cs typeface="Times" panose="02020603050405020304" pitchFamily="18" charset="0"/>
              </a:rPr>
              <a:t>-6</a:t>
            </a: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82827" y="2669311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DRQI 4D, Learning Rate 0.01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687085" y="2669311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DRQI 4D, Learning Rate 0.001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 t="3140" r="2045" b="4551"/>
          <a:stretch/>
        </p:blipFill>
        <p:spPr>
          <a:xfrm>
            <a:off x="1994473" y="2973473"/>
            <a:ext cx="4341090" cy="246611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4783535" y="3692999"/>
            <a:ext cx="15520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AEE: 2.3</a:t>
            </a:r>
            <a:r>
              <a:rPr lang="en-US" altLang="zh-CN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×10</a:t>
            </a:r>
            <a:r>
              <a:rPr lang="en-US" altLang="zh-CN" sz="1600" baseline="30000" dirty="0" smtClean="0">
                <a:latin typeface="Times" panose="02020603050405020304" pitchFamily="18" charset="0"/>
                <a:cs typeface="Times" panose="02020603050405020304" pitchFamily="18" charset="0"/>
              </a:rPr>
              <a:t>-2</a:t>
            </a:r>
            <a:endParaRPr lang="en-US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MSEE: 6.4</a:t>
            </a:r>
            <a:r>
              <a:rPr lang="en-US" altLang="zh-CN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×10</a:t>
            </a:r>
            <a:r>
              <a:rPr lang="en-US" altLang="zh-CN" sz="1600" baseline="30000" dirty="0" smtClean="0">
                <a:latin typeface="Times" panose="02020603050405020304" pitchFamily="18" charset="0"/>
                <a:cs typeface="Times" panose="02020603050405020304" pitchFamily="18" charset="0"/>
              </a:rPr>
              <a:t>-3</a:t>
            </a:r>
            <a:endParaRPr lang="en-US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MSR: </a:t>
            </a:r>
            <a:r>
              <a:rPr lang="en-US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2.6</a:t>
            </a:r>
            <a:r>
              <a:rPr lang="en-US" altLang="zh-CN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×10</a:t>
            </a:r>
            <a:r>
              <a:rPr lang="en-US" altLang="zh-CN" sz="1600" baseline="30000" dirty="0" smtClean="0">
                <a:latin typeface="Times" panose="02020603050405020304" pitchFamily="18" charset="0"/>
                <a:cs typeface="Times" panose="02020603050405020304" pitchFamily="18" charset="0"/>
              </a:rPr>
              <a:t>-5</a:t>
            </a: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60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843320" y="381838"/>
            <a:ext cx="286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Laplace Operator, Seed: 30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71627" y="389430"/>
            <a:ext cx="286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Laplace Operator, Seed: 29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99934" y="381838"/>
            <a:ext cx="286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Laplace Operator, Seed: 28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648297" y="3097572"/>
            <a:ext cx="345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Fokker-Plank Operator, Seed: 30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4139" r="2307" b="4324"/>
          <a:stretch/>
        </p:blipFill>
        <p:spPr>
          <a:xfrm>
            <a:off x="8029403" y="758762"/>
            <a:ext cx="4069582" cy="23312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" t="3444" r="2714" b="3984"/>
          <a:stretch/>
        </p:blipFill>
        <p:spPr>
          <a:xfrm>
            <a:off x="4040977" y="764274"/>
            <a:ext cx="3988426" cy="23257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3490" r="2809" b="3256"/>
          <a:stretch/>
        </p:blipFill>
        <p:spPr>
          <a:xfrm>
            <a:off x="69704" y="758762"/>
            <a:ext cx="3971273" cy="23312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" t="3959" r="2164" b="3724"/>
          <a:stretch/>
        </p:blipFill>
        <p:spPr>
          <a:xfrm>
            <a:off x="69704" y="3466904"/>
            <a:ext cx="3971273" cy="229425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09277" y="3097572"/>
            <a:ext cx="345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Fokker-Plank Operator, Seed: 28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" t="2240" r="2256" b="3827"/>
          <a:stretch/>
        </p:blipFill>
        <p:spPr>
          <a:xfrm>
            <a:off x="4059965" y="3466904"/>
            <a:ext cx="3969438" cy="229425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578715" y="3097572"/>
            <a:ext cx="345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Fokker-Plank Operator, Seed: 29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" t="3601" r="2551" b="3374"/>
          <a:stretch/>
        </p:blipFill>
        <p:spPr>
          <a:xfrm>
            <a:off x="8048391" y="3485977"/>
            <a:ext cx="4050594" cy="227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07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" t="2053" r="2614" b="3889"/>
          <a:stretch/>
        </p:blipFill>
        <p:spPr>
          <a:xfrm>
            <a:off x="6056643" y="264160"/>
            <a:ext cx="2966720" cy="215820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b="3812"/>
          <a:stretch/>
        </p:blipFill>
        <p:spPr>
          <a:xfrm>
            <a:off x="112624" y="2382441"/>
            <a:ext cx="3048362" cy="212995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0750" y="0"/>
            <a:ext cx="28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0.001, Adam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341401" y="0"/>
            <a:ext cx="278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0.01, Adam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13495" y="0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0.01, SGD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439728" y="0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0.1, SGD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" t="3083" r="2822" b="4170"/>
          <a:stretch/>
        </p:blipFill>
        <p:spPr>
          <a:xfrm>
            <a:off x="112624" y="369332"/>
            <a:ext cx="2946401" cy="205374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2064" r="2626" b="3878"/>
          <a:stretch/>
        </p:blipFill>
        <p:spPr>
          <a:xfrm>
            <a:off x="112624" y="4512400"/>
            <a:ext cx="2956560" cy="208280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" t="3489" r="2811" b="3830"/>
          <a:stretch/>
        </p:blipFill>
        <p:spPr>
          <a:xfrm>
            <a:off x="3056877" y="370046"/>
            <a:ext cx="2966720" cy="205232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" t="3430" r="2695" b="3430"/>
          <a:stretch/>
        </p:blipFill>
        <p:spPr>
          <a:xfrm>
            <a:off x="3056877" y="2523964"/>
            <a:ext cx="2999766" cy="198843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 t="3648" r="2923" b="3670"/>
          <a:stretch/>
        </p:blipFill>
        <p:spPr>
          <a:xfrm>
            <a:off x="3142342" y="4613999"/>
            <a:ext cx="2914301" cy="198120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3276" r="2965" b="3854"/>
          <a:stretch/>
        </p:blipFill>
        <p:spPr>
          <a:xfrm>
            <a:off x="6041769" y="2522502"/>
            <a:ext cx="2946400" cy="199136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" t="3183" r="2865" b="4135"/>
          <a:stretch/>
        </p:blipFill>
        <p:spPr>
          <a:xfrm>
            <a:off x="6061723" y="4613640"/>
            <a:ext cx="2956560" cy="198191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" t="3817" r="2739" b="3502"/>
          <a:stretch/>
        </p:blipFill>
        <p:spPr>
          <a:xfrm>
            <a:off x="9018283" y="370046"/>
            <a:ext cx="2956560" cy="205232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" t="2613" r="3313" b="3212"/>
          <a:stretch/>
        </p:blipFill>
        <p:spPr>
          <a:xfrm>
            <a:off x="9018282" y="2455159"/>
            <a:ext cx="2942471" cy="2085404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t="2708" r="2471" b="3693"/>
          <a:stretch/>
        </p:blipFill>
        <p:spPr>
          <a:xfrm>
            <a:off x="9079609" y="4512399"/>
            <a:ext cx="2981263" cy="208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7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0750" y="0"/>
            <a:ext cx="278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0.01, Adam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41401" y="0"/>
            <a:ext cx="278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0.05, Adam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48305" y="0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0.01, SGD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439728" y="0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0.1, SGD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" t="2508" r="2702" b="3642"/>
          <a:stretch/>
        </p:blipFill>
        <p:spPr>
          <a:xfrm>
            <a:off x="71259" y="369332"/>
            <a:ext cx="2961086" cy="207818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" t="3760" r="2747" b="3224"/>
          <a:stretch/>
        </p:blipFill>
        <p:spPr>
          <a:xfrm>
            <a:off x="71259" y="2530764"/>
            <a:ext cx="2964873" cy="20597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r="2877" b="3759"/>
          <a:stretch/>
        </p:blipFill>
        <p:spPr>
          <a:xfrm>
            <a:off x="67472" y="4590474"/>
            <a:ext cx="2964873" cy="213112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t="2345" r="2338" b="3388"/>
          <a:stretch/>
        </p:blipFill>
        <p:spPr>
          <a:xfrm>
            <a:off x="3032345" y="360096"/>
            <a:ext cx="2974110" cy="208741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" t="3304" r="2747" b="2942"/>
          <a:stretch/>
        </p:blipFill>
        <p:spPr>
          <a:xfrm>
            <a:off x="3036132" y="2530764"/>
            <a:ext cx="2964874" cy="20966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t="3754" r="3063" b="4065"/>
          <a:stretch/>
        </p:blipFill>
        <p:spPr>
          <a:xfrm>
            <a:off x="3032345" y="4673723"/>
            <a:ext cx="2955637" cy="204123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t="2514" r="2767" b="3219"/>
          <a:stretch/>
        </p:blipFill>
        <p:spPr>
          <a:xfrm>
            <a:off x="6122996" y="360096"/>
            <a:ext cx="2964873" cy="208741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t="1824" r="2596" b="3492"/>
          <a:stretch/>
        </p:blipFill>
        <p:spPr>
          <a:xfrm>
            <a:off x="6104524" y="2447514"/>
            <a:ext cx="2974109" cy="214295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3258" r="2854" b="2409"/>
          <a:stretch/>
        </p:blipFill>
        <p:spPr>
          <a:xfrm>
            <a:off x="6122996" y="4673723"/>
            <a:ext cx="2955637" cy="204787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t="3242" r="2767" b="3326"/>
          <a:stretch/>
        </p:blipFill>
        <p:spPr>
          <a:xfrm>
            <a:off x="9097105" y="461818"/>
            <a:ext cx="2955637" cy="198569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t="2513" r="2767" b="4055"/>
          <a:stretch/>
        </p:blipFill>
        <p:spPr>
          <a:xfrm>
            <a:off x="9097105" y="2484582"/>
            <a:ext cx="2964873" cy="210589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3180" r="2559" b="3805"/>
          <a:stretch/>
        </p:blipFill>
        <p:spPr>
          <a:xfrm>
            <a:off x="9078633" y="4655251"/>
            <a:ext cx="2964873" cy="205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3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" t="2133" r="2824" b="3809"/>
          <a:stretch/>
        </p:blipFill>
        <p:spPr>
          <a:xfrm>
            <a:off x="3190343" y="223520"/>
            <a:ext cx="2946400" cy="212633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5571" y="-26081"/>
            <a:ext cx="2948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0.005, Adam, 3D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67418" y="-26081"/>
            <a:ext cx="2845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0.05, Adam, 3D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289139" y="-26081"/>
            <a:ext cx="2948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0.001, Adam, 4D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t="3739" r="3017" b="3642"/>
          <a:stretch/>
        </p:blipFill>
        <p:spPr>
          <a:xfrm>
            <a:off x="109956" y="298210"/>
            <a:ext cx="2970876" cy="20509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3342" r="2928" b="3746"/>
          <a:stretch/>
        </p:blipFill>
        <p:spPr>
          <a:xfrm>
            <a:off x="109956" y="2415539"/>
            <a:ext cx="2970876" cy="20673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" t="3670" b="4000"/>
          <a:stretch/>
        </p:blipFill>
        <p:spPr>
          <a:xfrm>
            <a:off x="142239" y="4549295"/>
            <a:ext cx="3053035" cy="20445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" t="3785" r="2686" b="3992"/>
          <a:stretch/>
        </p:blipFill>
        <p:spPr>
          <a:xfrm>
            <a:off x="3190344" y="2398989"/>
            <a:ext cx="2946400" cy="210046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3402" r="2499" b="3824"/>
          <a:stretch/>
        </p:blipFill>
        <p:spPr>
          <a:xfrm>
            <a:off x="3214084" y="4548584"/>
            <a:ext cx="2922659" cy="206338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346477" y="-26081"/>
            <a:ext cx="2845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0.05, Adam, 4D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" t="3807" r="2901" b="3970"/>
          <a:stretch/>
        </p:blipFill>
        <p:spPr>
          <a:xfrm>
            <a:off x="9194900" y="4579064"/>
            <a:ext cx="2956561" cy="204216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t="2714" r="2589" b="3228"/>
          <a:stretch/>
        </p:blipFill>
        <p:spPr>
          <a:xfrm>
            <a:off x="9189821" y="2407820"/>
            <a:ext cx="2956561" cy="2082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" t="2408" r="2578" b="3992"/>
          <a:stretch/>
        </p:blipFill>
        <p:spPr>
          <a:xfrm>
            <a:off x="9189821" y="287358"/>
            <a:ext cx="2956561" cy="207264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" t="3348" r="2835" b="3052"/>
          <a:stretch/>
        </p:blipFill>
        <p:spPr>
          <a:xfrm>
            <a:off x="6212941" y="4548584"/>
            <a:ext cx="2946400" cy="207264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2613" r="3160" b="3787"/>
          <a:stretch/>
        </p:blipFill>
        <p:spPr>
          <a:xfrm>
            <a:off x="6212941" y="2349146"/>
            <a:ext cx="2956560" cy="213375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" t="3884" r="2189" b="3247"/>
          <a:stretch/>
        </p:blipFill>
        <p:spPr>
          <a:xfrm>
            <a:off x="6212941" y="312473"/>
            <a:ext cx="2976880" cy="205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72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t="2512" r="3028" b="4348"/>
          <a:stretch/>
        </p:blipFill>
        <p:spPr>
          <a:xfrm>
            <a:off x="8905422" y="4775201"/>
            <a:ext cx="2966721" cy="19949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8051" y="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0.001, 1D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19046" y="0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0.01, 1D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48051" y="369332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Seed: 28-32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19046" y="369332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Seed: 25-34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59332" y="0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0.01, 2D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274625" y="369332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Seed: 28-32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170738" y="0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0.05, 2D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170738" y="36933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Seed: 25-34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" t="1971" r="3142" b="4888"/>
          <a:stretch/>
        </p:blipFill>
        <p:spPr>
          <a:xfrm>
            <a:off x="0" y="698024"/>
            <a:ext cx="2905760" cy="20270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" t="2719" r="2913" b="4600"/>
          <a:stretch/>
        </p:blipFill>
        <p:spPr>
          <a:xfrm>
            <a:off x="0" y="2747196"/>
            <a:ext cx="2936240" cy="203124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3663" r="2693" b="4296"/>
          <a:stretch/>
        </p:blipFill>
        <p:spPr>
          <a:xfrm>
            <a:off x="78030" y="4820889"/>
            <a:ext cx="2858210" cy="19492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" t="3266" r="2913" b="4052"/>
          <a:stretch/>
        </p:blipFill>
        <p:spPr>
          <a:xfrm>
            <a:off x="2936240" y="781112"/>
            <a:ext cx="2956560" cy="196923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3725" r="2912" b="4752"/>
          <a:stretch/>
        </p:blipFill>
        <p:spPr>
          <a:xfrm>
            <a:off x="2931160" y="2792791"/>
            <a:ext cx="2966720" cy="19824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 t="3924" r="3029" b="4313"/>
          <a:stretch/>
        </p:blipFill>
        <p:spPr>
          <a:xfrm>
            <a:off x="2936239" y="4826000"/>
            <a:ext cx="2956561" cy="194412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" t="2512" r="2969" b="3430"/>
          <a:stretch/>
        </p:blipFill>
        <p:spPr>
          <a:xfrm>
            <a:off x="5892800" y="738664"/>
            <a:ext cx="2966720" cy="202105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" t="2120" r="2969" b="4282"/>
          <a:stretch/>
        </p:blipFill>
        <p:spPr>
          <a:xfrm>
            <a:off x="5892800" y="2755454"/>
            <a:ext cx="2956560" cy="201974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" t="2295" r="3120" b="4565"/>
          <a:stretch/>
        </p:blipFill>
        <p:spPr>
          <a:xfrm>
            <a:off x="5902960" y="4775201"/>
            <a:ext cx="2946400" cy="199492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2430" r="2916" b="3511"/>
          <a:stretch/>
        </p:blipFill>
        <p:spPr>
          <a:xfrm>
            <a:off x="8910503" y="709990"/>
            <a:ext cx="2956560" cy="208280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t="2564" r="2824" b="3377"/>
          <a:stretch/>
        </p:blipFill>
        <p:spPr>
          <a:xfrm>
            <a:off x="8910503" y="2792791"/>
            <a:ext cx="2966721" cy="202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60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" t="1858" r="1898" b="3759"/>
          <a:stretch/>
        </p:blipFill>
        <p:spPr>
          <a:xfrm>
            <a:off x="8148320" y="3648239"/>
            <a:ext cx="4084320" cy="252152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540106" y="367114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 30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3" r="1897" b="4040"/>
          <a:stretch/>
        </p:blipFill>
        <p:spPr>
          <a:xfrm>
            <a:off x="8148320" y="832668"/>
            <a:ext cx="4109258" cy="263090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40107" y="974375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 32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64880" y="605043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DRQI R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esult, Learning Rate 0.01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0" t="1881" r="1949" b="3044"/>
          <a:stretch/>
        </p:blipFill>
        <p:spPr>
          <a:xfrm>
            <a:off x="0" y="3629767"/>
            <a:ext cx="4094480" cy="254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3901" y="605043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DRM R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esult, Learning Rate 0.001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2669" r="2049" b="4158"/>
          <a:stretch/>
        </p:blipFill>
        <p:spPr>
          <a:xfrm>
            <a:off x="10160" y="974375"/>
            <a:ext cx="4074160" cy="24892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93740" y="367114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 30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3741" y="974375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 31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" t="3080" r="1841" b="3747"/>
          <a:stretch/>
        </p:blipFill>
        <p:spPr>
          <a:xfrm>
            <a:off x="4094480" y="974375"/>
            <a:ext cx="4104640" cy="24892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333959" y="605043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IPMNN R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esult, Learning Rate 0.001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86267" y="974375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 30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2" t="2381" r="2139" b="4234"/>
          <a:stretch/>
        </p:blipFill>
        <p:spPr>
          <a:xfrm>
            <a:off x="4084320" y="3609446"/>
            <a:ext cx="4074160" cy="256032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486267" y="3648241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 32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789854" y="337108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45829" y="608901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874174" y="608901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74174" y="335276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62697" y="337124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962697" y="608901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56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 b="5265"/>
          <a:stretch/>
        </p:blipFill>
        <p:spPr>
          <a:xfrm>
            <a:off x="4756727" y="503179"/>
            <a:ext cx="4434590" cy="209778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t="3907" r="2078" b="5580"/>
          <a:stretch/>
        </p:blipFill>
        <p:spPr>
          <a:xfrm>
            <a:off x="4756727" y="2600968"/>
            <a:ext cx="4353132" cy="202276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369099" y="0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DRQI R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esult, Learning Rate 0.01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Seed: 30, Type-B Convergence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3972" r="1642" b="4264"/>
          <a:stretch/>
        </p:blipFill>
        <p:spPr>
          <a:xfrm>
            <a:off x="406400" y="564348"/>
            <a:ext cx="4350327" cy="203200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01792" y="0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DRQI R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esult, Learning Rate 0.01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Seed: 32, Type-A Convergence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t="3241" r="2078" b="5411"/>
          <a:stretch/>
        </p:blipFill>
        <p:spPr>
          <a:xfrm>
            <a:off x="443344" y="2596349"/>
            <a:ext cx="4313383" cy="20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68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482831"/>
            <a:ext cx="22386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DRM 3D R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esult, 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0.005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Seed: 39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Type-B Convergence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2095" r="2200" b="4472"/>
          <a:stretch/>
        </p:blipFill>
        <p:spPr>
          <a:xfrm>
            <a:off x="2238626" y="276970"/>
            <a:ext cx="4189910" cy="188905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588327" y="-92362"/>
            <a:ext cx="183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65069" y="-92362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ensity Distribution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85220" y="2102080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2" t="3587" r="1843" b="3815"/>
          <a:stretch/>
        </p:blipFill>
        <p:spPr>
          <a:xfrm>
            <a:off x="2327590" y="2409734"/>
            <a:ext cx="4100946" cy="205047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0" y="2696307"/>
            <a:ext cx="22386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DRQI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R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esult, 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0.05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Seed: 28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Type-A Convergence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85219" y="4361695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" r="2119" b="4819"/>
          <a:stretch/>
        </p:blipFill>
        <p:spPr>
          <a:xfrm>
            <a:off x="6462108" y="2409734"/>
            <a:ext cx="4184046" cy="210767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" t="3796" r="2026" b="5275"/>
          <a:stretch/>
        </p:blipFill>
        <p:spPr>
          <a:xfrm>
            <a:off x="6456245" y="396206"/>
            <a:ext cx="4189910" cy="201352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3797" r="2144" b="4856"/>
          <a:stretch/>
        </p:blipFill>
        <p:spPr>
          <a:xfrm>
            <a:off x="6456245" y="4726668"/>
            <a:ext cx="4189910" cy="202276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0" y="4909783"/>
            <a:ext cx="22386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DRM 2D R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esult, 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0.005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Seed: 30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Divergence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t="3035" r="1849" b="5200"/>
          <a:stretch/>
        </p:blipFill>
        <p:spPr>
          <a:xfrm>
            <a:off x="2344917" y="4669472"/>
            <a:ext cx="4111301" cy="203200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185219" y="6593765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923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4569" y="997741"/>
            <a:ext cx="3839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DRQI 2D, Adam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Learning Rate 0.05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Seed: 30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" t="2085" r="2646" b="4065"/>
          <a:stretch/>
        </p:blipFill>
        <p:spPr>
          <a:xfrm>
            <a:off x="680248" y="1644072"/>
            <a:ext cx="3408218" cy="20781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3337" b="4482"/>
          <a:stretch/>
        </p:blipFill>
        <p:spPr>
          <a:xfrm>
            <a:off x="680249" y="3796145"/>
            <a:ext cx="3408218" cy="198398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3337" r="2382" b="3805"/>
          <a:stretch/>
        </p:blipFill>
        <p:spPr>
          <a:xfrm>
            <a:off x="4517956" y="1666030"/>
            <a:ext cx="3408218" cy="205622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302277" y="997741"/>
            <a:ext cx="3839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DRQI 3D, Adam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Learning Rate 0.05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Seed: 38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" t="2920" b="4900"/>
          <a:stretch/>
        </p:blipFill>
        <p:spPr>
          <a:xfrm>
            <a:off x="4517956" y="3788276"/>
            <a:ext cx="3408218" cy="199185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141854" y="997741"/>
            <a:ext cx="3839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DRQI 4D, Adam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Learning Rate 0.05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Seed: 31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" t="2502" r="2458" b="2398"/>
          <a:stretch/>
        </p:blipFill>
        <p:spPr>
          <a:xfrm>
            <a:off x="8277157" y="1616362"/>
            <a:ext cx="3417454" cy="210589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" t="3275" r="2506" b="4961"/>
          <a:stretch/>
        </p:blipFill>
        <p:spPr>
          <a:xfrm>
            <a:off x="8355663" y="3748127"/>
            <a:ext cx="3338948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35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4452</TotalTime>
  <Words>593</Words>
  <Application>Microsoft Office PowerPoint</Application>
  <PresentationFormat>宽屏</PresentationFormat>
  <Paragraphs>171</Paragraphs>
  <Slides>17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微软雅黑</vt:lpstr>
      <vt:lpstr>等线</vt:lpstr>
      <vt:lpstr>等线 Light</vt:lpstr>
      <vt:lpstr>Arial</vt:lpstr>
      <vt:lpstr>Calibri</vt:lpstr>
      <vt:lpstr>Calibri Light</vt:lpstr>
      <vt:lpstr>Cambria Math</vt:lpstr>
      <vt:lpstr>Times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王子铭</dc:creator>
  <cp:lastModifiedBy>王子铭</cp:lastModifiedBy>
  <cp:revision>339</cp:revision>
  <dcterms:created xsi:type="dcterms:W3CDTF">2025-06-22T06:41:51Z</dcterms:created>
  <dcterms:modified xsi:type="dcterms:W3CDTF">2025-06-26T14:17:09Z</dcterms:modified>
</cp:coreProperties>
</file>